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5" r:id="rId4"/>
  </p:sldMasterIdLst>
  <p:notesMasterIdLst>
    <p:notesMasterId r:id="rId2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79" r:id="rId13"/>
    <p:sldId id="277" r:id="rId14"/>
    <p:sldId id="265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81" r:id="rId23"/>
    <p:sldId id="282" r:id="rId24"/>
    <p:sldId id="276" r:id="rId25"/>
    <p:sldId id="278" r:id="rId26"/>
    <p:sldId id="280" r:id="rId27"/>
    <p:sldId id="275" r:id="rId28"/>
  </p:sldIdLst>
  <p:sldSz cx="10080625" cy="567055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786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BFE"/>
    <a:srgbClr val="DFFEDA"/>
    <a:srgbClr val="CBFE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716" autoAdjust="0"/>
  </p:normalViewPr>
  <p:slideViewPr>
    <p:cSldViewPr>
      <p:cViewPr>
        <p:scale>
          <a:sx n="90" d="100"/>
          <a:sy n="90" d="100"/>
        </p:scale>
        <p:origin x="-552" y="174"/>
      </p:cViewPr>
      <p:guideLst>
        <p:guide orient="horz" pos="1786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0264C-8DE8-41CD-96AC-B727EAABD04C}" type="datetimeFigureOut">
              <a:rPr lang="ru-RU" smtClean="0"/>
              <a:t>12.01.2025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8CC3F-76EB-4C84-8A05-5647C9B99A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505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g914fe5cc52_0_27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6" name="Google Shape;1866;g914fe5cc52_0_2766:notes"/>
          <p:cNvSpPr txBox="1">
            <a:spLocks noGrp="1"/>
          </p:cNvSpPr>
          <p:nvPr>
            <p:ph type="body" idx="1"/>
          </p:nvPr>
        </p:nvSpPr>
        <p:spPr>
          <a:xfrm>
            <a:off x="755968" y="5078611"/>
            <a:ext cx="6047740" cy="4811316"/>
          </a:xfrm>
          <a:prstGeom prst="rect">
            <a:avLst/>
          </a:prstGeom>
        </p:spPr>
        <p:txBody>
          <a:bodyPr spcFirstLastPara="1" wrap="square" lIns="104270" tIns="104270" rIns="104270" bIns="104270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8CC3F-76EB-4C84-8A05-5647C9B99AFE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924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20000" y="576000"/>
            <a:ext cx="8639280" cy="251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1CC05D8-B7CC-4601-90E4-59CB41E74BAC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resh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720000" y="576000"/>
            <a:ext cx="8639280" cy="251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11"/>
          <p:cNvSpPr txBox="1">
            <a:spLocks noGrp="1"/>
          </p:cNvSpPr>
          <p:nvPr>
            <p:ph type="title"/>
          </p:nvPr>
        </p:nvSpPr>
        <p:spPr>
          <a:xfrm>
            <a:off x="1262779" y="3160862"/>
            <a:ext cx="3677708" cy="691248"/>
          </a:xfrm>
          <a:prstGeom prst="rect">
            <a:avLst/>
          </a:prstGeom>
        </p:spPr>
        <p:txBody>
          <a:bodyPr spcFirstLastPara="1" wrap="square" lIns="100787" tIns="100787" rIns="100787" bIns="100787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Roboto"/>
              <a:buNone/>
              <a:defRPr sz="2400">
                <a:solidFill>
                  <a:schemeClr val="lt1"/>
                </a:solidFill>
                <a:latin typeface="Ropa Sans"/>
                <a:ea typeface="Ropa Sans"/>
                <a:cs typeface="Ropa Sans"/>
                <a:sym typeface="Ropa San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9pPr>
          </a:lstStyle>
          <a:p>
            <a:endParaRPr/>
          </a:p>
        </p:txBody>
      </p:sp>
      <p:sp>
        <p:nvSpPr>
          <p:cNvPr id="1085" name="Google Shape;1085;p11"/>
          <p:cNvSpPr txBox="1">
            <a:spLocks noGrp="1"/>
          </p:cNvSpPr>
          <p:nvPr>
            <p:ph type="subTitle" idx="1"/>
          </p:nvPr>
        </p:nvSpPr>
        <p:spPr>
          <a:xfrm>
            <a:off x="1262724" y="1527333"/>
            <a:ext cx="3677708" cy="1633529"/>
          </a:xfrm>
          <a:prstGeom prst="rect">
            <a:avLst/>
          </a:prstGeom>
        </p:spPr>
        <p:txBody>
          <a:bodyPr spcFirstLastPara="1" wrap="square" lIns="100787" tIns="100787" rIns="100787" bIns="100787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ree Serif"/>
              <a:buNone/>
              <a:defRPr sz="2400">
                <a:solidFill>
                  <a:schemeClr val="lt1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ree Serif"/>
              <a:buNone/>
              <a:defRPr sz="2000">
                <a:solidFill>
                  <a:schemeClr val="accent1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ree Serif"/>
              <a:buNone/>
              <a:defRPr sz="2000">
                <a:solidFill>
                  <a:schemeClr val="accent1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ree Serif"/>
              <a:buNone/>
              <a:defRPr sz="2000">
                <a:solidFill>
                  <a:schemeClr val="accent1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ree Serif"/>
              <a:buNone/>
              <a:defRPr sz="2000">
                <a:solidFill>
                  <a:schemeClr val="accent1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ree Serif"/>
              <a:buNone/>
              <a:defRPr sz="2000">
                <a:solidFill>
                  <a:schemeClr val="accent1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ree Serif"/>
              <a:buNone/>
              <a:defRPr sz="2000">
                <a:solidFill>
                  <a:schemeClr val="accent1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ree Serif"/>
              <a:buNone/>
              <a:defRPr sz="2000">
                <a:solidFill>
                  <a:schemeClr val="accent1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Bree Serif"/>
              <a:buNone/>
              <a:defRPr sz="2000">
                <a:solidFill>
                  <a:schemeClr val="accent1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4878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720000" y="576000"/>
            <a:ext cx="8639280" cy="251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бычны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720000" y="576000"/>
            <a:ext cx="8639280" cy="251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бычн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720000" y="576000"/>
            <a:ext cx="8639280" cy="251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20000" y="576000"/>
            <a:ext cx="8639280" cy="251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428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756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FF827D9-304A-436C-812A-2500E383BF87}" type="slidenum"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756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4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720000" y="3312000"/>
            <a:ext cx="6839280" cy="197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  <a:ea typeface="DejaVu Sans"/>
            </a:endParaRPr>
          </a:p>
        </p:txBody>
      </p:sp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720000" y="576000"/>
            <a:ext cx="8639280" cy="251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4" r:id="rId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/>
          <p:nvPr/>
        </p:nvPicPr>
        <p:blipFill>
          <a:blip r:embed="rId4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" name="Прямоугольник 13"/>
          <p:cNvSpPr/>
          <p:nvPr/>
        </p:nvSpPr>
        <p:spPr>
          <a:xfrm>
            <a:off x="720000" y="3312000"/>
            <a:ext cx="6839280" cy="197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  <a:ea typeface="DejaVu Sans"/>
            </a:endParaRPr>
          </a:p>
        </p:txBody>
      </p: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720000" y="576000"/>
            <a:ext cx="8639280" cy="251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/>
          <p:nvPr/>
        </p:nvPicPr>
        <p:blipFill>
          <a:blip r:embed="rId3"/>
          <a:stretch/>
        </p:blipFill>
        <p:spPr>
          <a:xfrm>
            <a:off x="0" y="0"/>
            <a:ext cx="10079280" cy="566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" name="Прямоугольник 21"/>
          <p:cNvSpPr/>
          <p:nvPr/>
        </p:nvSpPr>
        <p:spPr>
          <a:xfrm>
            <a:off x="720000" y="3312000"/>
            <a:ext cx="6839280" cy="197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  <a:ea typeface="DejaVu Sans"/>
            </a:endParaRPr>
          </a:p>
        </p:txBody>
      </p:sp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720000" y="576000"/>
            <a:ext cx="8639280" cy="251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60000" y="189720"/>
            <a:ext cx="9070920" cy="1249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400" b="1" u="none" strike="noStrike" dirty="0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ВЫШНЕВОЛОЦКИЙ ГОРОДСКОЙ ОКРУГ</a:t>
            </a:r>
            <a:r>
              <a:rPr sz="2400" dirty="0"/>
              <a:t/>
            </a:r>
            <a:br>
              <a:rPr sz="2400" dirty="0"/>
            </a:br>
            <a:r>
              <a:rPr sz="2400" dirty="0"/>
              <a:t/>
            </a:r>
            <a:br>
              <a:rPr sz="2400" dirty="0"/>
            </a:br>
            <a:r>
              <a:rPr lang="ru-RU" sz="2400" b="1" u="none" strike="noStrik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МБОУ ГИМНАЗИЯ №2</a:t>
            </a:r>
            <a:endParaRPr lang="ru-RU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subTitle"/>
          </p:nvPr>
        </p:nvSpPr>
        <p:spPr>
          <a:xfrm>
            <a:off x="13914" y="1683147"/>
            <a:ext cx="10079280" cy="345638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47500" lnSpcReduction="20000"/>
          </a:bodyPr>
          <a:lstStyle/>
          <a:p>
            <a:pPr indent="0" algn="ctr">
              <a:lnSpc>
                <a:spcPct val="115000"/>
              </a:lnSpc>
              <a:buNone/>
              <a:tabLst>
                <a:tab pos="0" algn="l"/>
              </a:tabLst>
            </a:pPr>
            <a:r>
              <a:rPr lang="ru-RU" sz="8400" b="1" u="none" strike="noStrike" dirty="0" smtClean="0">
                <a:solidFill>
                  <a:srgbClr val="FFFF00"/>
                </a:solidFill>
                <a:uFillTx/>
                <a:latin typeface="Times New Roman"/>
              </a:rPr>
              <a:t>Проект школьных инициатив</a:t>
            </a:r>
          </a:p>
          <a:p>
            <a:pPr indent="0" algn="ctr">
              <a:lnSpc>
                <a:spcPct val="115000"/>
              </a:lnSpc>
              <a:buNone/>
              <a:tabLst>
                <a:tab pos="0" algn="l"/>
              </a:tabLst>
            </a:pPr>
            <a:r>
              <a:rPr lang="ru-RU" sz="8400" b="1" u="none" strike="noStrike" dirty="0" smtClean="0">
                <a:solidFill>
                  <a:srgbClr val="FFFF00"/>
                </a:solidFill>
                <a:uFillTx/>
                <a:latin typeface="Times New Roman"/>
              </a:rPr>
              <a:t> «</a:t>
            </a:r>
            <a:r>
              <a:rPr lang="ru-RU" sz="8400" b="1" dirty="0" smtClean="0">
                <a:solidFill>
                  <a:srgbClr val="FFFF00"/>
                </a:solidFill>
                <a:latin typeface="Times New Roman"/>
              </a:rPr>
              <a:t>Школьный дворик-</a:t>
            </a:r>
          </a:p>
          <a:p>
            <a:pPr indent="0" algn="ctr">
              <a:lnSpc>
                <a:spcPct val="115000"/>
              </a:lnSpc>
              <a:buNone/>
              <a:tabLst>
                <a:tab pos="0" algn="l"/>
              </a:tabLst>
            </a:pPr>
            <a:r>
              <a:rPr lang="ru-RU" sz="8400" b="1" dirty="0" smtClean="0">
                <a:solidFill>
                  <a:srgbClr val="FFFF00"/>
                </a:solidFill>
                <a:latin typeface="Times New Roman"/>
              </a:rPr>
              <a:t>территория успеха</a:t>
            </a:r>
            <a:r>
              <a:rPr lang="ru-RU" sz="8400" b="1" u="none" strike="noStrike" dirty="0" smtClean="0">
                <a:solidFill>
                  <a:srgbClr val="FFFF00"/>
                </a:solidFill>
                <a:uFillTx/>
                <a:latin typeface="Times New Roman"/>
              </a:rPr>
              <a:t>»</a:t>
            </a:r>
            <a:endParaRPr lang="ru-RU" sz="8400" b="0" u="none" strike="noStrike" dirty="0">
              <a:solidFill>
                <a:srgbClr val="FFFF00"/>
              </a:solidFill>
              <a:uFillTx/>
              <a:latin typeface="Arial"/>
            </a:endParaRPr>
          </a:p>
          <a:p>
            <a:pPr indent="0" algn="ctr">
              <a:lnSpc>
                <a:spcPct val="115000"/>
              </a:lnSpc>
              <a:buNone/>
              <a:tabLst>
                <a:tab pos="0" algn="l"/>
              </a:tabLst>
            </a:pPr>
            <a:endParaRPr lang="ru-RU" sz="4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 algn="ctr">
              <a:lnSpc>
                <a:spcPct val="115000"/>
              </a:lnSpc>
              <a:buNone/>
              <a:tabLst>
                <a:tab pos="0" algn="l"/>
              </a:tabLst>
            </a:pPr>
            <a:endParaRPr lang="ru-RU" sz="4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 algn="ctr">
              <a:lnSpc>
                <a:spcPct val="115000"/>
              </a:lnSpc>
              <a:buNone/>
              <a:tabLst>
                <a:tab pos="0" algn="l"/>
              </a:tabLst>
            </a:pPr>
            <a:endParaRPr lang="ru-RU" sz="4400" b="0" u="none" strike="noStrike" dirty="0" smtClean="0">
              <a:solidFill>
                <a:srgbClr val="000000"/>
              </a:solidFill>
              <a:uFillTx/>
              <a:latin typeface="Arial"/>
            </a:endParaRPr>
          </a:p>
          <a:p>
            <a:pPr indent="0" algn="ctr">
              <a:lnSpc>
                <a:spcPct val="115000"/>
              </a:lnSpc>
              <a:buNone/>
              <a:tabLst>
                <a:tab pos="0" algn="l"/>
              </a:tabLst>
            </a:pPr>
            <a:endParaRPr lang="ru-RU" sz="4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 algn="ctr">
              <a:lnSpc>
                <a:spcPct val="115000"/>
              </a:lnSpc>
              <a:buNone/>
              <a:tabLst>
                <a:tab pos="0" algn="l"/>
              </a:tabLst>
            </a:pPr>
            <a:r>
              <a:rPr lang="ru-RU" sz="4400" b="0" u="none" strike="noStrike" dirty="0">
                <a:solidFill>
                  <a:srgbClr val="000000"/>
                </a:solidFill>
                <a:uFillTx/>
                <a:latin typeface="Times New Roman"/>
              </a:rPr>
              <a:t>2024 - 2025 учебный год</a:t>
            </a:r>
            <a:endParaRPr lang="ru-RU" sz="4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8" name="Google Shape;580;p25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0"/>
            <a:ext cx="1213200" cy="1284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96" y="169469"/>
            <a:ext cx="4032448" cy="53767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416" y="242987"/>
            <a:ext cx="3024336" cy="40325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72360" y="4437023"/>
            <a:ext cx="3888432" cy="1209772"/>
          </a:xfrm>
          <a:prstGeom prst="rect">
            <a:avLst/>
          </a:prstGeom>
          <a:noFill/>
        </p:spPr>
        <p:txBody>
          <a:bodyPr wrap="square" lIns="100790" tIns="50396" rIns="100790" bIns="50396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ru-RU" sz="24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Работа ученического </a:t>
            </a:r>
            <a:endParaRPr lang="ru-RU" sz="2400" b="1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ru-RU" sz="24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с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овета над проектом: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«Школьный дворик»</a:t>
            </a:r>
            <a:endParaRPr lang="ru-RU" sz="24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2850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239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80;p 5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096" y="170979"/>
            <a:ext cx="6142956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202" y="3647065"/>
            <a:ext cx="3046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FF00"/>
                </a:solidFill>
              </a:rPr>
              <a:t>План </a:t>
            </a:r>
          </a:p>
          <a:p>
            <a:pPr algn="ctr"/>
            <a:r>
              <a:rPr lang="ru-RU" sz="3600" b="1" i="1" dirty="0" smtClean="0">
                <a:solidFill>
                  <a:srgbClr val="FFFF00"/>
                </a:solidFill>
              </a:rPr>
              <a:t>школьного </a:t>
            </a:r>
          </a:p>
          <a:p>
            <a:pPr algn="ctr"/>
            <a:r>
              <a:rPr lang="ru-RU" sz="3600" b="1" i="1" dirty="0" smtClean="0">
                <a:solidFill>
                  <a:srgbClr val="FFFF00"/>
                </a:solidFill>
              </a:rPr>
              <a:t>дворика</a:t>
            </a:r>
            <a:endParaRPr lang="ru-RU" sz="3600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580;p 7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" name="TextBox 61"/>
          <p:cNvSpPr txBox="1"/>
          <p:nvPr/>
        </p:nvSpPr>
        <p:spPr>
          <a:xfrm>
            <a:off x="11840" y="459011"/>
            <a:ext cx="10080720" cy="54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/>
            <a:r>
              <a:rPr lang="ru-RU" sz="2800" b="1" u="none" strike="noStrike" dirty="0">
                <a:solidFill>
                  <a:srgbClr val="000000"/>
                </a:solidFill>
                <a:uFillTx/>
                <a:latin typeface="Arial"/>
              </a:rPr>
              <a:t>Скамейки:</a:t>
            </a:r>
          </a:p>
        </p:txBody>
      </p:sp>
      <p:pic>
        <p:nvPicPr>
          <p:cNvPr id="63" name="Рисунок 62"/>
          <p:cNvPicPr/>
          <p:nvPr/>
        </p:nvPicPr>
        <p:blipFill>
          <a:blip r:embed="rId3"/>
          <a:stretch/>
        </p:blipFill>
        <p:spPr>
          <a:xfrm>
            <a:off x="481578" y="2075205"/>
            <a:ext cx="3694638" cy="3105099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" name="TextBox 63"/>
          <p:cNvSpPr txBox="1"/>
          <p:nvPr/>
        </p:nvSpPr>
        <p:spPr>
          <a:xfrm>
            <a:off x="633124" y="1467123"/>
            <a:ext cx="3240000" cy="495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/>
            <a:r>
              <a:rPr lang="ru-RU" sz="1800" b="1" u="none" strike="noStrike" dirty="0" smtClean="0">
                <a:solidFill>
                  <a:srgbClr val="000000"/>
                </a:solidFill>
                <a:uFillTx/>
                <a:latin typeface="Arial"/>
              </a:rPr>
              <a:t>Скамейка «Четверть круга», </a:t>
            </a:r>
            <a:r>
              <a:rPr lang="ru-RU" sz="1800" b="1" u="none" strike="noStrike" dirty="0">
                <a:solidFill>
                  <a:srgbClr val="000000"/>
                </a:solidFill>
                <a:uFillTx/>
                <a:latin typeface="Arial"/>
              </a:rPr>
              <a:t>8 </a:t>
            </a:r>
            <a:r>
              <a:rPr lang="ru-RU" sz="1800" b="1" u="none" strike="noStrike" dirty="0" smtClean="0">
                <a:solidFill>
                  <a:srgbClr val="000000"/>
                </a:solidFill>
                <a:uFillTx/>
                <a:latin typeface="Arial"/>
              </a:rPr>
              <a:t>штук</a:t>
            </a:r>
            <a:endParaRPr lang="ru-RU" sz="1800" b="1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65" name="Рисунок 64"/>
          <p:cNvPicPr/>
          <p:nvPr/>
        </p:nvPicPr>
        <p:blipFill>
          <a:blip r:embed="rId4"/>
          <a:stretch/>
        </p:blipFill>
        <p:spPr>
          <a:xfrm>
            <a:off x="5616376" y="2075206"/>
            <a:ext cx="3712832" cy="3105099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" name="TextBox 65"/>
          <p:cNvSpPr txBox="1"/>
          <p:nvPr/>
        </p:nvSpPr>
        <p:spPr>
          <a:xfrm>
            <a:off x="5852792" y="1467123"/>
            <a:ext cx="3240000" cy="495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/>
            <a:r>
              <a:rPr lang="ru-RU" sz="1800" b="1" u="none" strike="noStrike" dirty="0" smtClean="0">
                <a:solidFill>
                  <a:srgbClr val="000000"/>
                </a:solidFill>
                <a:uFillTx/>
                <a:latin typeface="Arial"/>
              </a:rPr>
              <a:t>Скамейка «Классическая с подлокотниками», </a:t>
            </a:r>
            <a:r>
              <a:rPr lang="ru-RU" sz="1800" b="1" u="none" strike="noStrike" dirty="0">
                <a:solidFill>
                  <a:srgbClr val="000000"/>
                </a:solidFill>
                <a:uFillTx/>
                <a:latin typeface="Arial"/>
              </a:rPr>
              <a:t>4 </a:t>
            </a:r>
            <a:r>
              <a:rPr lang="ru-RU" sz="1800" b="1" u="none" strike="noStrike" dirty="0" smtClean="0">
                <a:solidFill>
                  <a:srgbClr val="000000"/>
                </a:solidFill>
                <a:uFillTx/>
                <a:latin typeface="Arial"/>
              </a:rPr>
              <a:t>штуки</a:t>
            </a:r>
            <a:endParaRPr lang="ru-RU" sz="1800" b="1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580;p 14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" name="TextBox 71"/>
          <p:cNvSpPr txBox="1"/>
          <p:nvPr/>
        </p:nvSpPr>
        <p:spPr>
          <a:xfrm>
            <a:off x="516040" y="1148467"/>
            <a:ext cx="10080720" cy="599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latin typeface="Times New Roman CYR"/>
              </a:rPr>
              <a:t>Уличный одинарный</a:t>
            </a:r>
            <a:r>
              <a:rPr lang="ru-RU" sz="2400" b="1" u="none" strike="noStrike" dirty="0" smtClean="0">
                <a:solidFill>
                  <a:srgbClr val="000000"/>
                </a:solidFill>
                <a:uFillTx/>
                <a:latin typeface="Times New Roman CYR"/>
              </a:rPr>
              <a:t> </a:t>
            </a:r>
            <a:r>
              <a:rPr lang="ru-RU" sz="2400" b="1" u="none" strike="noStrike" dirty="0">
                <a:solidFill>
                  <a:srgbClr val="000000"/>
                </a:solidFill>
                <a:uFillTx/>
                <a:latin typeface="Times New Roman CYR"/>
              </a:rPr>
              <a:t>тренажер </a:t>
            </a:r>
            <a:r>
              <a:rPr lang="ru-RU" sz="2400" b="1" u="none" strike="noStrike" dirty="0" smtClean="0">
                <a:solidFill>
                  <a:srgbClr val="000000"/>
                </a:solidFill>
                <a:uFillTx/>
                <a:latin typeface="Times New Roman CYR"/>
              </a:rPr>
              <a:t>«Разведение ног»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1760" y="1859400"/>
            <a:ext cx="5688632" cy="378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/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Тренажер 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служит для: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общефизической подготовки,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развития мотивации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к регулярным занятиям физической культурой и спортом, </a:t>
            </a:r>
            <a:endParaRPr lang="ru-RU" sz="2400" b="0" u="none" strike="noStrike" dirty="0" smtClean="0">
              <a:solidFill>
                <a:srgbClr val="000000"/>
              </a:solidFill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ведения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здорового образа 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жизни.</a:t>
            </a:r>
            <a:endParaRPr lang="ru-RU" sz="2400" b="0" u="none" strike="noStrike" dirty="0">
              <a:solidFill>
                <a:srgbClr val="000000"/>
              </a:solidFill>
              <a:uFillTx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i="1" u="sng" strike="noStrike" dirty="0" smtClean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Тренажер развивает </a:t>
            </a:r>
            <a:r>
              <a:rPr lang="ru-RU" sz="2800" b="1" i="1" u="sng" strike="noStrike" dirty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координацию </a:t>
            </a:r>
            <a:r>
              <a:rPr lang="ru-RU" sz="2800" b="1" i="1" u="sng" strike="noStrike" dirty="0" smtClean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движений и предназначен для одного пользователя</a:t>
            </a:r>
            <a:endParaRPr lang="ru-RU" sz="2800" b="1" i="1" u="sng" strike="noStrike" dirty="0">
              <a:solidFill>
                <a:srgbClr val="FFFF00"/>
              </a:solidFill>
              <a:uFillTx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0" u="none" strike="noStrike" dirty="0">
              <a:solidFill>
                <a:srgbClr val="000000"/>
              </a:solidFill>
              <a:uFillTx/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0" u="none" strike="noStrike" dirty="0">
              <a:solidFill>
                <a:srgbClr val="000000"/>
              </a:solidFill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4" name="Рисунок 73"/>
          <p:cNvPicPr/>
          <p:nvPr/>
        </p:nvPicPr>
        <p:blipFill>
          <a:blip r:embed="rId3"/>
          <a:stretch/>
        </p:blipFill>
        <p:spPr>
          <a:xfrm>
            <a:off x="6048424" y="1665292"/>
            <a:ext cx="2880320" cy="3816424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Пятно 1 1"/>
          <p:cNvSpPr/>
          <p:nvPr/>
        </p:nvSpPr>
        <p:spPr>
          <a:xfrm>
            <a:off x="3096096" y="216200"/>
            <a:ext cx="3888432" cy="1107855"/>
          </a:xfrm>
          <a:prstGeom prst="irregularSeal1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852" y="297058"/>
            <a:ext cx="9070920" cy="1249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400" b="1" u="none" strike="noStrike" dirty="0" smtClean="0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ТРЕНАЖЕРЫ</a:t>
            </a:r>
            <a:br>
              <a:rPr lang="ru-RU" sz="2400" b="1" u="none" strike="noStrike" dirty="0" smtClean="0">
                <a:solidFill>
                  <a:srgbClr val="000000"/>
                </a:solidFill>
                <a:uFillTx/>
                <a:latin typeface="Times New Roman"/>
                <a:ea typeface="Times New Roman"/>
              </a:rPr>
            </a:b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1424676" y="1208938"/>
            <a:ext cx="586752" cy="38009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580;p 15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" name="TextBox 76"/>
          <p:cNvSpPr txBox="1"/>
          <p:nvPr/>
        </p:nvSpPr>
        <p:spPr>
          <a:xfrm>
            <a:off x="0" y="343080"/>
            <a:ext cx="10080720" cy="599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u="none" strike="noStrike" dirty="0">
                <a:solidFill>
                  <a:srgbClr val="000000"/>
                </a:solidFill>
                <a:uFillTx/>
                <a:latin typeface="Times New Roman CYR"/>
                <a:ea typeface="Times New Roman"/>
              </a:rPr>
              <a:t>Уличный тренажер </a:t>
            </a:r>
            <a:r>
              <a:rPr lang="ru-RU" sz="2400" b="1" u="none" strike="noStrike" dirty="0" smtClean="0">
                <a:solidFill>
                  <a:srgbClr val="000000"/>
                </a:solidFill>
                <a:uFillTx/>
                <a:latin typeface="Times New Roman CYR"/>
                <a:ea typeface="Times New Roman"/>
              </a:rPr>
              <a:t>«Лыжник сдвоенный»</a:t>
            </a:r>
            <a:endParaRPr lang="ru-RU" sz="2400" b="0" u="none" strike="noStrike" dirty="0">
              <a:solidFill>
                <a:srgbClr val="000000"/>
              </a:solidFill>
              <a:uFillTx/>
              <a:latin typeface="Times New Roman CYR"/>
              <a:ea typeface="Times New Roman"/>
            </a:endParaRPr>
          </a:p>
          <a:p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31800" y="942480"/>
            <a:ext cx="5472608" cy="378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/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	Предназначен для: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тренировки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и укрепления мышц и суставов ног и поясницы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увеличения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эластичности соединительных 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тканей,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улучшения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работы сердечно - сосудистой 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системы,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комплексного развития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тела, </a:t>
            </a:r>
            <a:endParaRPr lang="ru-RU" sz="2400" b="0" u="none" strike="noStrike" dirty="0" smtClean="0">
              <a:solidFill>
                <a:srgbClr val="000000"/>
              </a:solidFill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улучшения координации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движений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b="1" i="1" u="none" strike="noStrike" dirty="0" smtClean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Имитатор </a:t>
            </a:r>
            <a:r>
              <a:rPr lang="ru-RU" sz="2800" b="1" i="1" u="none" strike="noStrike" dirty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ходьбы на лыжах «Лыжник» рассчитан на тренировку двух </a:t>
            </a:r>
            <a:r>
              <a:rPr lang="ru-RU" sz="2800" b="1" i="1" u="none" strike="noStrike" dirty="0" smtClean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пользователей</a:t>
            </a:r>
            <a:endParaRPr lang="ru-RU" sz="2800" b="1" i="1" u="none" strike="noStrike" dirty="0">
              <a:solidFill>
                <a:srgbClr val="FFFF00"/>
              </a:solidFill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9" name="Рисунок 78"/>
          <p:cNvPicPr/>
          <p:nvPr/>
        </p:nvPicPr>
        <p:blipFill>
          <a:blip r:embed="rId3"/>
          <a:stretch/>
        </p:blipFill>
        <p:spPr>
          <a:xfrm>
            <a:off x="6192440" y="1242179"/>
            <a:ext cx="3384376" cy="4185383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" name="Стрелка вправо 5"/>
          <p:cNvSpPr/>
          <p:nvPr/>
        </p:nvSpPr>
        <p:spPr>
          <a:xfrm>
            <a:off x="1439912" y="371850"/>
            <a:ext cx="586752" cy="38009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580;p 16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" name="TextBox 81"/>
          <p:cNvSpPr txBox="1"/>
          <p:nvPr/>
        </p:nvSpPr>
        <p:spPr>
          <a:xfrm>
            <a:off x="180360" y="459011"/>
            <a:ext cx="10080720" cy="599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u="none" strike="noStrike" dirty="0">
                <a:solidFill>
                  <a:srgbClr val="000000"/>
                </a:solidFill>
                <a:uFillTx/>
                <a:latin typeface="Times New Roman CYR"/>
                <a:ea typeface="Times New Roman"/>
              </a:rPr>
              <a:t>Уличный тренажер </a:t>
            </a:r>
            <a:r>
              <a:rPr lang="ru-RU" sz="2400" b="1" u="none" strike="noStrike" dirty="0" smtClean="0">
                <a:solidFill>
                  <a:srgbClr val="000000"/>
                </a:solidFill>
                <a:uFillTx/>
                <a:latin typeface="Times New Roman CYR"/>
                <a:ea typeface="Times New Roman"/>
              </a:rPr>
              <a:t>«Шаговый»</a:t>
            </a:r>
            <a:endParaRPr lang="ru-RU" sz="2400" b="0" u="none" strike="noStrike" dirty="0">
              <a:solidFill>
                <a:srgbClr val="000000"/>
              </a:solidFill>
              <a:uFillTx/>
              <a:latin typeface="Times New Roman CYR"/>
              <a:ea typeface="Times New Roman"/>
            </a:endParaRPr>
          </a:p>
          <a:p>
            <a:endParaRPr lang="ru-RU" sz="1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60720" y="1058411"/>
            <a:ext cx="5193360" cy="378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	Предназначен для: 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тренировки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и укрепления мышц и суставов 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ног, поясницы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b="0" u="none" strike="noStrike" dirty="0" smtClean="0">
              <a:solidFill>
                <a:srgbClr val="000000"/>
              </a:solidFill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увеличения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эластичности соединительных 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тканей, тренировки дыхания,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улучшения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работы сердечно - сосудистой 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системы.</a:t>
            </a:r>
          </a:p>
          <a:p>
            <a:r>
              <a:rPr lang="ru-RU" sz="2600" b="1" i="1" u="none" strike="noStrike" dirty="0" smtClean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Имитатор </a:t>
            </a:r>
            <a:r>
              <a:rPr lang="ru-RU" sz="2600" b="1" i="1" u="none" strike="noStrike" dirty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ходьбы "Шаговый" </a:t>
            </a:r>
            <a:r>
              <a:rPr lang="ru-RU" sz="26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развивает координацию </a:t>
            </a:r>
            <a:r>
              <a:rPr lang="ru-RU" sz="2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движений и </a:t>
            </a:r>
            <a:r>
              <a:rPr lang="ru-RU" sz="2600" b="1" i="1" u="none" strike="noStrike" dirty="0" smtClean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рассчитан </a:t>
            </a:r>
            <a:r>
              <a:rPr lang="ru-RU" sz="2600" b="1" i="1" u="none" strike="noStrike" dirty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на тренировку одного </a:t>
            </a:r>
            <a:r>
              <a:rPr lang="ru-RU" sz="2600" b="1" i="1" u="none" strike="noStrike" dirty="0" smtClean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пользователя</a:t>
            </a:r>
            <a:endParaRPr lang="ru-RU" sz="2600" b="1" i="1" u="none" strike="noStrike" dirty="0">
              <a:solidFill>
                <a:srgbClr val="FFFF00"/>
              </a:solidFill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4" name="Рисунок 83"/>
          <p:cNvPicPr/>
          <p:nvPr/>
        </p:nvPicPr>
        <p:blipFill>
          <a:blip r:embed="rId3"/>
          <a:stretch/>
        </p:blipFill>
        <p:spPr>
          <a:xfrm>
            <a:off x="5554080" y="1325095"/>
            <a:ext cx="3985920" cy="3920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" name="Стрелка вправо 5"/>
          <p:cNvSpPr/>
          <p:nvPr/>
        </p:nvSpPr>
        <p:spPr>
          <a:xfrm>
            <a:off x="2304008" y="568665"/>
            <a:ext cx="586752" cy="38009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580;p 17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" name="TextBox 86"/>
          <p:cNvSpPr txBox="1"/>
          <p:nvPr/>
        </p:nvSpPr>
        <p:spPr>
          <a:xfrm>
            <a:off x="431800" y="394661"/>
            <a:ext cx="10080720" cy="680309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u="none" strike="noStrike" dirty="0">
                <a:solidFill>
                  <a:srgbClr val="000000"/>
                </a:solidFill>
                <a:uFillTx/>
                <a:latin typeface="Times New Roman CYR"/>
                <a:ea typeface="Times New Roman"/>
              </a:rPr>
              <a:t>Уличный тренажер </a:t>
            </a:r>
            <a:r>
              <a:rPr lang="ru-RU" sz="2400" b="1" u="none" strike="noStrike" dirty="0" smtClean="0">
                <a:solidFill>
                  <a:srgbClr val="000000"/>
                </a:solidFill>
                <a:uFillTx/>
                <a:latin typeface="Times New Roman CYR"/>
                <a:ea typeface="Times New Roman"/>
              </a:rPr>
              <a:t>«Жим </a:t>
            </a:r>
            <a:r>
              <a:rPr lang="ru-RU" sz="2400" b="1" u="none" strike="noStrike" dirty="0">
                <a:solidFill>
                  <a:srgbClr val="000000"/>
                </a:solidFill>
                <a:uFillTx/>
                <a:latin typeface="Times New Roman CYR"/>
                <a:ea typeface="Times New Roman"/>
              </a:rPr>
              <a:t>ногами + </a:t>
            </a:r>
            <a:r>
              <a:rPr lang="ru-RU" sz="2400" b="1" u="none" strike="noStrike" dirty="0" smtClean="0">
                <a:solidFill>
                  <a:srgbClr val="000000"/>
                </a:solidFill>
                <a:uFillTx/>
                <a:latin typeface="Times New Roman CYR"/>
                <a:ea typeface="Times New Roman"/>
              </a:rPr>
              <a:t>Вело»</a:t>
            </a:r>
            <a:endParaRPr lang="ru-RU" sz="2400" b="0" u="none" strike="noStrike" dirty="0">
              <a:solidFill>
                <a:srgbClr val="000000"/>
              </a:solidFill>
              <a:uFillTx/>
              <a:latin typeface="Times New Roman CYR"/>
              <a:ea typeface="Times New Roman"/>
            </a:endParaRPr>
          </a:p>
          <a:p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71760" y="1074970"/>
            <a:ext cx="6264696" cy="4105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/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		Предназначен для: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тренировки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и укрепления мышц ног, бедер и ягодиц, </a:t>
            </a:r>
            <a:endParaRPr lang="ru-RU" sz="2400" b="0" u="none" strike="noStrike" dirty="0" smtClean="0">
              <a:solidFill>
                <a:srgbClr val="000000"/>
              </a:solidFill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повышения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гибкости суставов нижних 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конечностей,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улучшения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кровообращения, </a:t>
            </a:r>
            <a:endParaRPr lang="ru-RU" sz="2400" b="0" u="none" strike="noStrike" dirty="0" smtClean="0">
              <a:solidFill>
                <a:srgbClr val="000000"/>
              </a:solidFill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силы и выносливости мышц ног, </a:t>
            </a:r>
            <a:endParaRPr lang="ru-RU" sz="2400" b="0" u="none" strike="noStrike" dirty="0" smtClean="0">
              <a:solidFill>
                <a:srgbClr val="000000"/>
              </a:solidFill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ля укрепления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опорно-двигательного аппарата.</a:t>
            </a:r>
          </a:p>
          <a:p>
            <a:pPr algn="just"/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Тренажер </a:t>
            </a:r>
            <a:r>
              <a:rPr lang="ru-RU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укрепляет мышцы 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ног и рассчитан </a:t>
            </a:r>
            <a:r>
              <a:rPr lang="ru-RU" sz="2800" b="1" i="1" u="none" strike="noStrike" dirty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на одновременную тренировку двух </a:t>
            </a:r>
            <a:r>
              <a:rPr lang="ru-RU" sz="2800" b="1" i="1" u="none" strike="noStrike" dirty="0" smtClean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пользователей</a:t>
            </a:r>
            <a:endParaRPr lang="ru-RU" sz="2800" b="1" i="1" u="none" strike="noStrike" dirty="0">
              <a:solidFill>
                <a:srgbClr val="FFFF00"/>
              </a:solidFill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9" name="Рисунок 88"/>
          <p:cNvPicPr/>
          <p:nvPr/>
        </p:nvPicPr>
        <p:blipFill>
          <a:blip r:embed="rId3"/>
          <a:stretch/>
        </p:blipFill>
        <p:spPr>
          <a:xfrm>
            <a:off x="6336456" y="1539131"/>
            <a:ext cx="3555064" cy="3678144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" name="Стрелка вправо 5"/>
          <p:cNvSpPr/>
          <p:nvPr/>
        </p:nvSpPr>
        <p:spPr>
          <a:xfrm>
            <a:off x="1871960" y="452734"/>
            <a:ext cx="586752" cy="38009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580;p 18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" name="TextBox 91"/>
          <p:cNvSpPr txBox="1"/>
          <p:nvPr/>
        </p:nvSpPr>
        <p:spPr>
          <a:xfrm>
            <a:off x="503808" y="441058"/>
            <a:ext cx="10080720" cy="599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u="none" strike="noStrike" dirty="0">
                <a:solidFill>
                  <a:srgbClr val="000000"/>
                </a:solidFill>
                <a:uFillTx/>
                <a:latin typeface="Times New Roman CYR"/>
                <a:ea typeface="Times New Roman"/>
              </a:rPr>
              <a:t>Уличный тренажер </a:t>
            </a:r>
            <a:r>
              <a:rPr lang="ru-RU" sz="2400" b="1" u="none" strike="noStrike" dirty="0" smtClean="0">
                <a:solidFill>
                  <a:srgbClr val="000000"/>
                </a:solidFill>
                <a:uFillTx/>
                <a:latin typeface="Times New Roman CYR"/>
                <a:ea typeface="Times New Roman"/>
              </a:rPr>
              <a:t>«Жим </a:t>
            </a:r>
            <a:r>
              <a:rPr lang="ru-RU" sz="2400" b="1" u="none" strike="noStrike" dirty="0">
                <a:solidFill>
                  <a:srgbClr val="000000"/>
                </a:solidFill>
                <a:uFillTx/>
                <a:latin typeface="Times New Roman CYR"/>
                <a:ea typeface="Times New Roman"/>
              </a:rPr>
              <a:t>ногами + </a:t>
            </a:r>
            <a:r>
              <a:rPr lang="ru-RU" sz="2400" b="1" u="none" strike="noStrike" dirty="0" err="1" smtClean="0">
                <a:solidFill>
                  <a:srgbClr val="000000"/>
                </a:solidFill>
                <a:uFillTx/>
                <a:latin typeface="Times New Roman CYR"/>
                <a:ea typeface="Times New Roman"/>
              </a:rPr>
              <a:t>Флекс</a:t>
            </a:r>
            <a:r>
              <a:rPr lang="ru-RU" sz="2400" b="1" u="none" strike="noStrike" dirty="0" smtClean="0">
                <a:solidFill>
                  <a:srgbClr val="000000"/>
                </a:solidFill>
                <a:uFillTx/>
                <a:latin typeface="Times New Roman CYR"/>
                <a:ea typeface="Times New Roman"/>
              </a:rPr>
              <a:t>»</a:t>
            </a:r>
            <a:endParaRPr lang="ru-RU" sz="2400" b="0" u="none" strike="noStrike" dirty="0">
              <a:solidFill>
                <a:srgbClr val="000000"/>
              </a:solidFill>
              <a:uFillTx/>
              <a:latin typeface="Times New Roman CYR"/>
              <a:ea typeface="Times New Roman"/>
            </a:endParaRPr>
          </a:p>
          <a:p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93" name="Рисунок 92"/>
          <p:cNvPicPr/>
          <p:nvPr/>
        </p:nvPicPr>
        <p:blipFill>
          <a:blip r:embed="rId3"/>
          <a:stretch/>
        </p:blipFill>
        <p:spPr>
          <a:xfrm>
            <a:off x="5489234" y="1395115"/>
            <a:ext cx="4299852" cy="3942558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" name="TextBox 93"/>
          <p:cNvSpPr txBox="1"/>
          <p:nvPr/>
        </p:nvSpPr>
        <p:spPr>
          <a:xfrm>
            <a:off x="359792" y="1040458"/>
            <a:ext cx="5040560" cy="3809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/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	Предназначен для: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тренировки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и укрепления мышц 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ног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 бедер, 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и поясницы, </a:t>
            </a:r>
            <a:endParaRPr lang="ru-RU" sz="2400" b="0" u="none" strike="noStrike" dirty="0" smtClean="0">
              <a:solidFill>
                <a:srgbClr val="000000"/>
              </a:solidFill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силы и выносливости нижних 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конечностей,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улучшения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кровообращения, </a:t>
            </a:r>
            <a:endParaRPr lang="ru-RU" sz="2400" b="0" u="none" strike="noStrike" dirty="0" smtClean="0">
              <a:solidFill>
                <a:srgbClr val="000000"/>
              </a:solidFill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укрепления суставов. </a:t>
            </a:r>
          </a:p>
          <a:p>
            <a:pPr algn="just"/>
            <a:r>
              <a:rPr lang="ru-RU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Тренажер 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укрепляет </a:t>
            </a:r>
            <a:r>
              <a:rPr lang="ru-RU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мышцы и суставы 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ног и рассчитан </a:t>
            </a:r>
            <a:r>
              <a:rPr lang="ru-RU" sz="2800" b="1" i="1" u="none" strike="noStrike" dirty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на тренировку двух пользователей </a:t>
            </a:r>
            <a:r>
              <a:rPr lang="ru-RU" sz="2800" b="1" i="1" u="none" strike="noStrike" dirty="0" smtClean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одновременно</a:t>
            </a:r>
            <a:endParaRPr lang="ru-RU" sz="2800" b="1" i="1" u="none" strike="noStrike" dirty="0">
              <a:solidFill>
                <a:srgbClr val="FFFF00"/>
              </a:solidFill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1871960" y="452734"/>
            <a:ext cx="586752" cy="38009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580;p 19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7" name="TextBox 96"/>
          <p:cNvSpPr txBox="1"/>
          <p:nvPr/>
        </p:nvSpPr>
        <p:spPr>
          <a:xfrm>
            <a:off x="1007864" y="396037"/>
            <a:ext cx="10080720" cy="599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u="none" strike="noStrike" dirty="0">
                <a:solidFill>
                  <a:srgbClr val="000000"/>
                </a:solidFill>
                <a:uFillTx/>
                <a:latin typeface="Times New Roman CYR"/>
                <a:ea typeface="Times New Roman"/>
              </a:rPr>
              <a:t>Уличный тренажер </a:t>
            </a:r>
            <a:r>
              <a:rPr lang="ru-RU" sz="2400" b="1" u="none" strike="noStrike" dirty="0" smtClean="0">
                <a:solidFill>
                  <a:srgbClr val="000000"/>
                </a:solidFill>
                <a:uFillTx/>
                <a:latin typeface="Times New Roman CYR"/>
                <a:ea typeface="Times New Roman"/>
              </a:rPr>
              <a:t>«Велосипед </a:t>
            </a:r>
            <a:r>
              <a:rPr lang="ru-RU" sz="2400" b="1" u="none" strike="noStrike" dirty="0">
                <a:solidFill>
                  <a:srgbClr val="000000"/>
                </a:solidFill>
                <a:uFillTx/>
                <a:latin typeface="Times New Roman CYR"/>
                <a:ea typeface="Times New Roman"/>
              </a:rPr>
              <a:t>+ Шаговый + </a:t>
            </a:r>
            <a:r>
              <a:rPr lang="ru-RU" sz="2400" b="1" u="none" strike="noStrike" dirty="0" smtClean="0">
                <a:solidFill>
                  <a:srgbClr val="000000"/>
                </a:solidFill>
                <a:uFillTx/>
                <a:latin typeface="Times New Roman CYR"/>
                <a:ea typeface="Times New Roman"/>
              </a:rPr>
              <a:t>Степ»</a:t>
            </a:r>
            <a:endParaRPr lang="ru-RU" sz="2400" b="0" u="none" strike="noStrike" dirty="0">
              <a:solidFill>
                <a:srgbClr val="000000"/>
              </a:solidFill>
              <a:uFillTx/>
              <a:latin typeface="Times New Roman CYR"/>
              <a:ea typeface="Times New Roman"/>
            </a:endParaRPr>
          </a:p>
          <a:p>
            <a:endParaRPr lang="ru-RU" sz="1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-8268" y="875967"/>
            <a:ext cx="5912676" cy="4105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/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		Предназначен для: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комплексной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тренировки и укрепления мышц ног, рук, спины и плечевого 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пояса,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выносливости, </a:t>
            </a:r>
            <a:endParaRPr lang="ru-RU" sz="2400" b="0" u="none" strike="noStrike" dirty="0" smtClean="0">
              <a:solidFill>
                <a:srgbClr val="000000"/>
              </a:solidFill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улучшения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координации движений, </a:t>
            </a:r>
            <a:endParaRPr lang="ru-RU" sz="2400" b="0" u="none" strike="noStrike" dirty="0" smtClean="0">
              <a:solidFill>
                <a:srgbClr val="000000"/>
              </a:solidFill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увеличения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Times New Roman" pitchFamily="18" charset="0"/>
                <a:cs typeface="Times New Roman" pitchFamily="18" charset="0"/>
              </a:rPr>
              <a:t>подвижности суставов и укреплению опорно-двигательного аппарата.</a:t>
            </a:r>
          </a:p>
          <a:p>
            <a:pPr algn="just"/>
            <a:r>
              <a:rPr lang="ru-RU" sz="2800" b="1" i="1" u="none" strike="noStrike" dirty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Тренажер 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развивает </a:t>
            </a:r>
            <a:r>
              <a:rPr lang="ru-RU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мышечный 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тонус и рассчитан </a:t>
            </a:r>
            <a:r>
              <a:rPr lang="ru-RU" sz="2800" b="1" i="1" u="none" strike="noStrike" dirty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на одновременную тренировку нескольких </a:t>
            </a:r>
            <a:r>
              <a:rPr lang="ru-RU" sz="2800" b="1" i="1" u="none" strike="noStrike" dirty="0" smtClean="0">
                <a:solidFill>
                  <a:srgbClr val="FFFF00"/>
                </a:solidFill>
                <a:uFillTx/>
                <a:latin typeface="Times New Roman" pitchFamily="18" charset="0"/>
                <a:cs typeface="Times New Roman" pitchFamily="18" charset="0"/>
              </a:rPr>
              <a:t>пользователей</a:t>
            </a:r>
            <a:endParaRPr lang="ru-RU" sz="2800" b="1" i="1" u="none" strike="noStrike" dirty="0">
              <a:solidFill>
                <a:srgbClr val="FFFF00"/>
              </a:solidFill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9" name="Рисунок 98"/>
          <p:cNvPicPr/>
          <p:nvPr/>
        </p:nvPicPr>
        <p:blipFill>
          <a:blip r:embed="rId3"/>
          <a:stretch/>
        </p:blipFill>
        <p:spPr>
          <a:xfrm>
            <a:off x="6048424" y="1416117"/>
            <a:ext cx="3840027" cy="3222688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" name="Стрелка вправо 5"/>
          <p:cNvSpPr/>
          <p:nvPr/>
        </p:nvSpPr>
        <p:spPr>
          <a:xfrm>
            <a:off x="1799952" y="452734"/>
            <a:ext cx="586752" cy="38009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4" y="28280"/>
            <a:ext cx="1212850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55936" y="174928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Школьный дворик-территория успеха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https://psv4.userapi.com/s/v1/d/WxvMrSXXkjd8nRk5DsUh9TFBsJXnatMUK9Ef3t1W7-iFEK49nnvGWjBEMg-s2SA0UtXc92QgRFipP6tFXnn5U6TYdGnBQ4IuCsC9KiYrM95WdvrDQgkstQ/IMG_023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976" y="681165"/>
            <a:ext cx="6840760" cy="495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44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580;p 1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60360" y="190080"/>
            <a:ext cx="9070920" cy="1249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400" b="1" u="none" strike="noStrik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ВЫШНЕВОЛОЦКИЙ ГОРОДСКОЙ ОКРУГ</a:t>
            </a:r>
            <a:endParaRPr lang="ru-RU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0" y="1260000"/>
            <a:ext cx="10079280" cy="95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4200" b="0" u="none" strike="noStrike">
                <a:solidFill>
                  <a:srgbClr val="000000"/>
                </a:solidFill>
                <a:uFillTx/>
                <a:latin typeface="Arial"/>
                <a:ea typeface="DejaVu Sans"/>
              </a:rPr>
              <a:t>«Школьный дворик»</a:t>
            </a:r>
            <a:endParaRPr lang="ru-RU" sz="42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ru-RU" sz="1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2" name="Рисунок 31"/>
          <p:cNvPicPr/>
          <p:nvPr/>
        </p:nvPicPr>
        <p:blipFill>
          <a:blip r:embed="rId3"/>
          <a:stretch/>
        </p:blipFill>
        <p:spPr>
          <a:xfrm>
            <a:off x="540000" y="2403227"/>
            <a:ext cx="3959280" cy="2969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" name="Рисунок 32"/>
          <p:cNvPicPr/>
          <p:nvPr/>
        </p:nvPicPr>
        <p:blipFill>
          <a:blip r:embed="rId4"/>
          <a:stretch/>
        </p:blipFill>
        <p:spPr>
          <a:xfrm>
            <a:off x="5760000" y="2403227"/>
            <a:ext cx="3959280" cy="2969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4" y="28280"/>
            <a:ext cx="1212850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55936" y="174928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Школьный дворик-территория успеха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psv4.userapi.com/s/v1/d/YyT1vhR_JxIpqlaeknPJF5gyyPEG1gIkJC3KrP7z2w5j3LUTVKXFLIT1U7t2ViRaHQFX0n2UIRuM0GMi5NxiVqqQjZQAm5YFq21RLYsnERhKQiO-t0Xw_w/IMG_023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324" y="759703"/>
            <a:ext cx="6854625" cy="484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65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32000" y="14874"/>
            <a:ext cx="640871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СМЕТНЫЙ РАСЧЕТ СТОИМОСТИ ПРОЕКТА</a:t>
            </a:r>
            <a:endParaRPr lang="ru-RU" b="1" dirty="0">
              <a:effectLst/>
              <a:latin typeface="Calibri Light"/>
              <a:ea typeface="Times New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648194"/>
              </p:ext>
            </p:extLst>
          </p:nvPr>
        </p:nvGraphicFramePr>
        <p:xfrm>
          <a:off x="1213200" y="763810"/>
          <a:ext cx="8568952" cy="5078457"/>
        </p:xfrm>
        <a:graphic>
          <a:graphicData uri="http://schemas.openxmlformats.org/drawingml/2006/table">
            <a:tbl>
              <a:tblPr firstRow="1" firstCol="1" bandRow="1"/>
              <a:tblGrid>
                <a:gridCol w="4917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327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9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 п/п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Виды затрат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Ед. измерения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Цена за единицу (руб.)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Полная стоимость (руб.)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2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10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2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Выполнение работ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2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Доставка тренажеров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57000,00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82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1.2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Доставка лавочек и скамеек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20000,00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2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Приобретение материалов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32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Акватекс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Палисандр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2070,00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4140,00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5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Приобретение оборудования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5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Уличный тренажер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«Разведение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ног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одинарный»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33000,00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33000,00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65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3.2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Уличный тренажер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«Лыжник сдвоенный»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62000,00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62000,00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65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3.3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Уличный тренажер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«Шаговый»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43000,00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43000,00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65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3.4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Уличный тренажер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«Жим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ногами +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Вело»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43500,00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43500,00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65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3.5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Уличный тренажер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«Вело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Флекс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39500,00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39500,00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485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3.6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Уличный тренажер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«Велосипед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 Шаговый +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Степ»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68000,00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68000,00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65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3.7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Фундаментальная опора для монтажа тренажера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3000,00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27000,00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32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3.8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Лавочка Четверть круга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5740,00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45920,00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507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3.9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Скамейка Классика с подлокотником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7630,00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30520,00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32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Прочие расходы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32563">
                <a:tc gridSpan="5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473580,00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70216">
                <a:tc gridSpan="6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398" marR="34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B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</a:tbl>
          </a:graphicData>
        </a:graphic>
      </p:graphicFrame>
      <p:pic>
        <p:nvPicPr>
          <p:cNvPr id="6" name="Google Shape;580;p 19" descr="Описание: Описание: герб"/>
          <p:cNvPicPr/>
          <p:nvPr/>
        </p:nvPicPr>
        <p:blipFill>
          <a:blip r:embed="rId3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72663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80;p 12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" name="Прямоугольник 53"/>
          <p:cNvSpPr/>
          <p:nvPr/>
        </p:nvSpPr>
        <p:spPr>
          <a:xfrm>
            <a:off x="483306" y="1035075"/>
            <a:ext cx="9577064" cy="35679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spcBef>
                <a:spcPts val="1191"/>
              </a:spcBef>
              <a:spcAft>
                <a:spcPts val="992"/>
              </a:spcAft>
            </a:pPr>
            <a:endParaRPr lang="ru-RU" sz="2400" b="1" dirty="0">
              <a:solidFill>
                <a:srgbClr val="000000"/>
              </a:solidFill>
            </a:endParaRPr>
          </a:p>
          <a:p>
            <a:r>
              <a:rPr lang="ru-RU" sz="2400" dirty="0" smtClean="0"/>
              <a:t>1</a:t>
            </a:r>
            <a:r>
              <a:rPr lang="ru-RU" sz="2400" dirty="0"/>
              <a:t>. Формирование экологически безопасной, </a:t>
            </a:r>
            <a:r>
              <a:rPr lang="ru-RU" sz="2400" dirty="0" err="1"/>
              <a:t>здоровьесберегающей</a:t>
            </a:r>
            <a:r>
              <a:rPr lang="ru-RU" sz="2400" dirty="0"/>
              <a:t> образовательной среды;</a:t>
            </a:r>
          </a:p>
          <a:p>
            <a:r>
              <a:rPr lang="ru-RU" sz="2400" dirty="0"/>
              <a:t>2. Повышение социальной активности обучающихся;</a:t>
            </a:r>
          </a:p>
          <a:p>
            <a:r>
              <a:rPr lang="ru-RU" sz="2400" dirty="0"/>
              <a:t>3. Сотрудничество и взаимодействие обучающихся, родителей, педагогов и других работников школы;</a:t>
            </a:r>
          </a:p>
          <a:p>
            <a:r>
              <a:rPr lang="ru-RU" sz="2400" dirty="0"/>
              <a:t>4. Организация занятости несовершеннолетних посредством участия в организации мероприятий на спортивной площадке;</a:t>
            </a:r>
          </a:p>
          <a:p>
            <a:r>
              <a:rPr lang="ru-RU" sz="2400" dirty="0"/>
              <a:t>5. Борьба с гиподинамией и зависимостью от гаджетов у обучающихся во время учебного процесса посредством проведения спортивных перемен;</a:t>
            </a:r>
          </a:p>
          <a:p>
            <a:pPr algn="just">
              <a:spcBef>
                <a:spcPts val="1191"/>
              </a:spcBef>
              <a:spcAft>
                <a:spcPts val="992"/>
              </a:spcAft>
            </a:pPr>
            <a:endParaRPr lang="ru-RU" sz="2400" dirty="0">
              <a:solidFill>
                <a:srgbClr val="000000"/>
              </a:solidFill>
            </a:endParaRPr>
          </a:p>
          <a:p>
            <a:pPr marL="216000" indent="-216000">
              <a:buClr>
                <a:srgbClr val="000000"/>
              </a:buClr>
              <a:buFont typeface="OpenSymbol"/>
              <a:buAutoNum type="arabicPeriod"/>
            </a:pPr>
            <a:endParaRPr lang="ru-RU" sz="1000" dirty="0">
              <a:solidFill>
                <a:srgbClr val="000000"/>
              </a:solidFill>
            </a:endParaRPr>
          </a:p>
        </p:txBody>
      </p:sp>
      <p:sp>
        <p:nvSpPr>
          <p:cNvPr id="5" name="Пятно 1 4"/>
          <p:cNvSpPr/>
          <p:nvPr/>
        </p:nvSpPr>
        <p:spPr>
          <a:xfrm>
            <a:off x="2808064" y="105322"/>
            <a:ext cx="5112568" cy="1505802"/>
          </a:xfrm>
          <a:prstGeom prst="irregularSeal1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37958" y="604188"/>
            <a:ext cx="364631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191"/>
              </a:spcBef>
              <a:spcAft>
                <a:spcPts val="992"/>
              </a:spcAft>
            </a:pPr>
            <a:r>
              <a:rPr lang="ru-RU" sz="2200" b="1" dirty="0">
                <a:solidFill>
                  <a:srgbClr val="000000"/>
                </a:solidFill>
              </a:rPr>
              <a:t>Ожидаемые результаты</a:t>
            </a:r>
            <a:r>
              <a:rPr lang="ru-RU" b="1" dirty="0">
                <a:solidFill>
                  <a:srgbClr val="00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827931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80;p 12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" name="Прямоугольник 53"/>
          <p:cNvSpPr/>
          <p:nvPr/>
        </p:nvSpPr>
        <p:spPr>
          <a:xfrm>
            <a:off x="517438" y="1495068"/>
            <a:ext cx="9577064" cy="415258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r>
              <a:rPr lang="ru-RU" sz="2400" dirty="0" smtClean="0"/>
              <a:t>6</a:t>
            </a:r>
            <a:r>
              <a:rPr lang="ru-RU" sz="2400" dirty="0"/>
              <a:t>. Формирование у обучающихся общей культуры, организация содержательного досуга, ценностного отношения к своему здоровью и здоровому образу жизни.</a:t>
            </a:r>
          </a:p>
          <a:p>
            <a:r>
              <a:rPr lang="ru-RU" sz="2400" dirty="0"/>
              <a:t>7. Способствование усвоению детьми знаний и навыков о системе ВФСК «ГТО», к стремлению к сдаче норм ГТО;</a:t>
            </a:r>
          </a:p>
          <a:p>
            <a:r>
              <a:rPr lang="ru-RU" sz="2400" dirty="0"/>
              <a:t>8. Создание на территории школьного двора благоприятных условий для отдыха, а также для проведения учебных и внеклассных занятий;</a:t>
            </a:r>
          </a:p>
          <a:p>
            <a:r>
              <a:rPr lang="ru-RU" sz="2400" dirty="0"/>
              <a:t>9. Формирование у участников образовательного процесса активной жизненной позиции.</a:t>
            </a:r>
          </a:p>
          <a:p>
            <a:pPr algn="just">
              <a:spcBef>
                <a:spcPts val="1191"/>
              </a:spcBef>
              <a:spcAft>
                <a:spcPts val="992"/>
              </a:spcAft>
            </a:pPr>
            <a:endParaRPr lang="ru-RU" sz="2400" dirty="0">
              <a:solidFill>
                <a:srgbClr val="000000"/>
              </a:solidFill>
            </a:endParaRPr>
          </a:p>
          <a:p>
            <a:pPr marL="216000" indent="-216000">
              <a:buClr>
                <a:srgbClr val="000000"/>
              </a:buClr>
              <a:buFont typeface="OpenSymbol"/>
              <a:buAutoNum type="arabicPeriod"/>
            </a:pPr>
            <a:endParaRPr lang="ru-RU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56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580;p 8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Пятно 1 2"/>
          <p:cNvSpPr/>
          <p:nvPr/>
        </p:nvSpPr>
        <p:spPr>
          <a:xfrm>
            <a:off x="558400" y="918022"/>
            <a:ext cx="9505056" cy="4752528"/>
          </a:xfrm>
          <a:prstGeom prst="irregularSeal1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2796" y="2475235"/>
            <a:ext cx="9070920" cy="1249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000" b="1" u="none" strike="noStrike" dirty="0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СПАСИБО ЗА ВНИМАНИЕ !</a:t>
            </a:r>
            <a:endParaRPr lang="ru-RU" sz="40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580;p 2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" name="Прямоугольник 35"/>
          <p:cNvSpPr/>
          <p:nvPr/>
        </p:nvSpPr>
        <p:spPr>
          <a:xfrm>
            <a:off x="-25431" y="1395115"/>
            <a:ext cx="10079640" cy="4384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400" b="0" u="none" strike="noStrike" dirty="0">
                <a:solidFill>
                  <a:srgbClr val="000000"/>
                </a:solidFill>
                <a:uFillTx/>
                <a:latin typeface="Arial"/>
              </a:rPr>
              <a:t>Школьный двор несомненно есть в каждой школе и это на наш взгляд - сердце образовательного учреждения. Это мир, где каждый должен: чувствовать себя комфортно и гармонично, иметь широкие возможности для самореализации на пользу себе и другим. </a:t>
            </a:r>
            <a:r>
              <a:rPr lang="ru-RU" sz="2400" dirty="0" smtClean="0">
                <a:solidFill>
                  <a:srgbClr val="000000"/>
                </a:solidFill>
                <a:latin typeface="Arial"/>
              </a:rPr>
              <a:t>От к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Arial"/>
              </a:rPr>
              <a:t>расивого, яркого оформления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Arial"/>
              </a:rPr>
              <a:t>школьного двора 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Arial"/>
              </a:rPr>
              <a:t>напрямую зависит проявление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Arial"/>
              </a:rPr>
              <a:t>и 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Arial"/>
              </a:rPr>
              <a:t>развитие </a:t>
            </a:r>
            <a:r>
              <a:rPr lang="ru-RU" sz="2400" b="0" u="none" strike="noStrike" dirty="0">
                <a:solidFill>
                  <a:srgbClr val="000000"/>
                </a:solidFill>
                <a:uFillTx/>
                <a:latin typeface="Arial"/>
              </a:rPr>
              <a:t>творческих способностей детей.</a:t>
            </a:r>
          </a:p>
        </p:txBody>
      </p:sp>
      <p:sp>
        <p:nvSpPr>
          <p:cNvPr id="4" name="Пятно 1 3"/>
          <p:cNvSpPr/>
          <p:nvPr/>
        </p:nvSpPr>
        <p:spPr>
          <a:xfrm>
            <a:off x="2458104" y="170979"/>
            <a:ext cx="5390519" cy="1656184"/>
          </a:xfrm>
          <a:prstGeom prst="irregularSeal1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05433" y="664411"/>
            <a:ext cx="36179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>
                <a:solidFill>
                  <a:srgbClr val="000000"/>
                </a:solidFill>
              </a:rPr>
              <a:t>Актуальность проекта</a:t>
            </a:r>
            <a:endParaRPr lang="ru-RU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580;p 9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" name="Прямоугольник 38"/>
          <p:cNvSpPr/>
          <p:nvPr/>
        </p:nvSpPr>
        <p:spPr>
          <a:xfrm>
            <a:off x="215776" y="477162"/>
            <a:ext cx="9864849" cy="1146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0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DejaVu Sans"/>
              </a:rPr>
              <a:t>Ш</a:t>
            </a:r>
            <a:r>
              <a:rPr lang="ru-RU" sz="3000" b="1" i="1" u="sng" strike="noStrike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ial"/>
                <a:ea typeface="DejaVu Sans"/>
              </a:rPr>
              <a:t>кольный двор </a:t>
            </a:r>
            <a:endParaRPr lang="ru-RU" sz="3000" b="1" i="1" u="sng" strike="noStrike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2400" b="0" u="none" strike="noStrike" dirty="0" smtClean="0">
              <a:solidFill>
                <a:srgbClr val="000000"/>
              </a:solidFill>
              <a:uFillTx/>
              <a:latin typeface="Arial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ru-RU" sz="2400" dirty="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lang="ru-RU" sz="2400" dirty="0" smtClean="0">
                <a:solidFill>
                  <a:srgbClr val="000000"/>
                </a:solidFill>
                <a:latin typeface="Arial"/>
                <a:ea typeface="DejaVu Sans"/>
              </a:rPr>
              <a:t>				</a:t>
            </a:r>
            <a:endParaRPr lang="ru-RU" sz="2400" b="0" u="none" strike="noStrike" dirty="0" smtClean="0">
              <a:solidFill>
                <a:srgbClr val="000000"/>
              </a:solidFill>
              <a:uFillTx/>
              <a:latin typeface="Arial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ru-RU" sz="2400" b="0" u="none" strike="noStrike" dirty="0" smtClean="0">
              <a:solidFill>
                <a:srgbClr val="000000"/>
              </a:solidFill>
              <a:uFillTx/>
              <a:latin typeface="Arial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ru-RU" sz="2400" dirty="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lang="ru-RU" sz="2400" dirty="0" smtClean="0">
                <a:solidFill>
                  <a:srgbClr val="000000"/>
                </a:solidFill>
                <a:latin typeface="Arial"/>
                <a:ea typeface="DejaVu Sans"/>
              </a:rPr>
              <a:t>						</a:t>
            </a:r>
            <a:r>
              <a:rPr lang="ru-RU" sz="2400" b="0" u="none" strike="noStrike" dirty="0" smtClean="0">
                <a:solidFill>
                  <a:srgbClr val="000000"/>
                </a:solidFill>
                <a:uFillTx/>
                <a:latin typeface="Arial"/>
                <a:ea typeface="DejaVu Sans"/>
              </a:rPr>
              <a:t>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59792" y="1467123"/>
            <a:ext cx="2808312" cy="151216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3808" y="1805805"/>
            <a:ext cx="26000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dirty="0" smtClean="0">
                <a:solidFill>
                  <a:srgbClr val="000000"/>
                </a:solidFill>
              </a:rPr>
              <a:t>Формирует </a:t>
            </a:r>
            <a:endParaRPr lang="ru-RU" sz="2400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ru-RU" sz="2400" dirty="0" smtClean="0">
                <a:solidFill>
                  <a:srgbClr val="000000"/>
                </a:solidFill>
              </a:rPr>
              <a:t>мнение </a:t>
            </a:r>
            <a:r>
              <a:rPr lang="ru-RU" sz="2400" dirty="0">
                <a:solidFill>
                  <a:srgbClr val="000000"/>
                </a:solidFill>
              </a:rPr>
              <a:t>о школе </a:t>
            </a:r>
          </a:p>
        </p:txBody>
      </p:sp>
      <p:sp>
        <p:nvSpPr>
          <p:cNvPr id="4" name="Овал 3"/>
          <p:cNvSpPr/>
          <p:nvPr/>
        </p:nvSpPr>
        <p:spPr>
          <a:xfrm>
            <a:off x="3423013" y="2614487"/>
            <a:ext cx="2952328" cy="162208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28144" y="3242036"/>
            <a:ext cx="29386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</a:rPr>
              <a:t>Центр притяжения </a:t>
            </a:r>
            <a:endParaRPr lang="ru-RU" sz="2400" dirty="0"/>
          </a:p>
        </p:txBody>
      </p:sp>
      <p:sp>
        <p:nvSpPr>
          <p:cNvPr id="8" name="Овал 7"/>
          <p:cNvSpPr/>
          <p:nvPr/>
        </p:nvSpPr>
        <p:spPr>
          <a:xfrm>
            <a:off x="6694475" y="3788740"/>
            <a:ext cx="2952328" cy="162208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823950" y="3803295"/>
            <a:ext cx="26933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0000"/>
                </a:solidFill>
              </a:rPr>
              <a:t>Влияет на </a:t>
            </a:r>
          </a:p>
          <a:p>
            <a:pPr algn="ctr"/>
            <a:r>
              <a:rPr lang="ru-RU" sz="2400" dirty="0" smtClean="0">
                <a:solidFill>
                  <a:srgbClr val="000000"/>
                </a:solidFill>
              </a:rPr>
              <a:t>развитие </a:t>
            </a:r>
          </a:p>
          <a:p>
            <a:pPr algn="ctr"/>
            <a:r>
              <a:rPr lang="ru-RU" sz="2400" dirty="0" smtClean="0">
                <a:solidFill>
                  <a:srgbClr val="000000"/>
                </a:solidFill>
              </a:rPr>
              <a:t>экологической </a:t>
            </a:r>
          </a:p>
          <a:p>
            <a:pPr algn="ctr"/>
            <a:r>
              <a:rPr lang="ru-RU" sz="2400" dirty="0" smtClean="0">
                <a:solidFill>
                  <a:srgbClr val="000000"/>
                </a:solidFill>
              </a:rPr>
              <a:t>культуры</a:t>
            </a:r>
            <a:endParaRPr lang="ru-RU" sz="2400" dirty="0"/>
          </a:p>
        </p:txBody>
      </p:sp>
      <p:sp>
        <p:nvSpPr>
          <p:cNvPr id="10" name="Овал 9"/>
          <p:cNvSpPr/>
          <p:nvPr/>
        </p:nvSpPr>
        <p:spPr>
          <a:xfrm>
            <a:off x="442164" y="3832041"/>
            <a:ext cx="2808312" cy="151216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9628" y="3847567"/>
            <a:ext cx="31533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0000"/>
                </a:solidFill>
              </a:rPr>
              <a:t>Влияет на </a:t>
            </a:r>
          </a:p>
          <a:p>
            <a:pPr algn="ctr"/>
            <a:r>
              <a:rPr lang="ru-RU" sz="2400" dirty="0" smtClean="0">
                <a:solidFill>
                  <a:srgbClr val="000000"/>
                </a:solidFill>
              </a:rPr>
              <a:t>развитие 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</a:rPr>
              <a:t>э</a:t>
            </a:r>
            <a:r>
              <a:rPr lang="ru-RU" sz="2400" dirty="0" smtClean="0">
                <a:solidFill>
                  <a:srgbClr val="000000"/>
                </a:solidFill>
              </a:rPr>
              <a:t>стетических </a:t>
            </a:r>
          </a:p>
          <a:p>
            <a:pPr algn="ctr"/>
            <a:r>
              <a:rPr lang="ru-RU" sz="2400" dirty="0" smtClean="0">
                <a:solidFill>
                  <a:srgbClr val="000000"/>
                </a:solidFill>
              </a:rPr>
              <a:t>чувств</a:t>
            </a:r>
            <a:endParaRPr lang="ru-RU" sz="2400" dirty="0"/>
          </a:p>
        </p:txBody>
      </p:sp>
      <p:sp>
        <p:nvSpPr>
          <p:cNvPr id="12" name="Овал 11"/>
          <p:cNvSpPr/>
          <p:nvPr/>
        </p:nvSpPr>
        <p:spPr>
          <a:xfrm>
            <a:off x="6630251" y="1467123"/>
            <a:ext cx="2808312" cy="151216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56536" y="1782846"/>
            <a:ext cx="50387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</a:rPr>
              <a:t>Для учеников </a:t>
            </a:r>
          </a:p>
          <a:p>
            <a:r>
              <a:rPr lang="ru-RU" sz="2400" dirty="0" smtClean="0">
                <a:solidFill>
                  <a:srgbClr val="000000"/>
                </a:solidFill>
              </a:rPr>
              <a:t>и педагогов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580;p 10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143768" y="50858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" name="Рисунок 3"/>
          <p:cNvPicPr/>
          <p:nvPr/>
        </p:nvPicPr>
        <p:blipFill>
          <a:blip r:embed="rId3"/>
          <a:stretch/>
        </p:blipFill>
        <p:spPr>
          <a:xfrm>
            <a:off x="5040312" y="1395116"/>
            <a:ext cx="4104456" cy="3145314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88" y="1395116"/>
            <a:ext cx="4193752" cy="314531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07864" y="4796442"/>
            <a:ext cx="23012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FFFF00"/>
                </a:solidFill>
              </a:rPr>
              <a:t>Фасад сделан</a:t>
            </a:r>
            <a:endParaRPr lang="ru-RU" sz="2400" b="1" i="1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32400" y="4796442"/>
            <a:ext cx="22159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/>
              <a:t>Двор ждет…</a:t>
            </a:r>
            <a:endParaRPr lang="ru-RU" sz="2400" b="1" i="1" dirty="0"/>
          </a:p>
        </p:txBody>
      </p:sp>
      <p:sp>
        <p:nvSpPr>
          <p:cNvPr id="9" name="Пятно 1 8"/>
          <p:cNvSpPr/>
          <p:nvPr/>
        </p:nvSpPr>
        <p:spPr>
          <a:xfrm>
            <a:off x="2114939" y="0"/>
            <a:ext cx="6136937" cy="1683147"/>
          </a:xfrm>
          <a:prstGeom prst="irregularSeal1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43768" y="487269"/>
            <a:ext cx="10079280" cy="431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</a:pPr>
            <a:r>
              <a:rPr lang="ru-RU" sz="2800" b="1" u="none" strike="noStrike" dirty="0">
                <a:solidFill>
                  <a:srgbClr val="000000"/>
                </a:solidFill>
                <a:uFillTx/>
                <a:latin typeface="Arial"/>
                <a:ea typeface="DejaVu Sans"/>
              </a:rPr>
              <a:t>Обоснование </a:t>
            </a:r>
            <a:r>
              <a:rPr lang="ru-RU" sz="2800" b="1" u="none" strike="noStrike" dirty="0" smtClean="0">
                <a:solidFill>
                  <a:srgbClr val="000000"/>
                </a:solidFill>
                <a:uFillTx/>
                <a:latin typeface="Arial"/>
                <a:ea typeface="DejaVu Sans"/>
              </a:rPr>
              <a:t>проекта</a:t>
            </a:r>
            <a:endParaRPr lang="ru-RU" sz="2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580;p 11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" name="Прямоугольник 44"/>
          <p:cNvSpPr/>
          <p:nvPr/>
        </p:nvSpPr>
        <p:spPr>
          <a:xfrm>
            <a:off x="143768" y="1611139"/>
            <a:ext cx="9721080" cy="431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50000"/>
              </a:lnSpc>
              <a:spcBef>
                <a:spcPts val="601"/>
              </a:spcBef>
              <a:spcAft>
                <a:spcPts val="601"/>
              </a:spcAft>
            </a:pPr>
            <a:r>
              <a:rPr lang="ru-RU" sz="2000" b="0" u="none" strike="noStrike" dirty="0" smtClean="0">
                <a:solidFill>
                  <a:srgbClr val="000000"/>
                </a:solidFill>
                <a:uFillTx/>
                <a:latin typeface="Arial"/>
                <a:ea typeface="DejaVu Sans"/>
              </a:rPr>
              <a:t>	Наша </a:t>
            </a:r>
            <a:r>
              <a:rPr lang="ru-RU" sz="2000" b="0" u="none" strike="noStrike" dirty="0">
                <a:solidFill>
                  <a:srgbClr val="000000"/>
                </a:solidFill>
                <a:uFillTx/>
                <a:latin typeface="Arial"/>
                <a:ea typeface="DejaVu Sans"/>
              </a:rPr>
              <a:t>школа была образована еще в 1903 году и немало повидала на своем веку, но еще ни разу на территории ее школьного двора не было образовано спортивное пространство и зона отдыха, которое может быть использовано как в процессе обучения, так и для проведения внеклассных мероприятий, отдыха на переменах, после уроков.  Это без сомнения привлечет к себе внимание и будет способствовать физическому, эстетическому и трудовому воспитанию учеников гимназии</a:t>
            </a:r>
            <a:r>
              <a:rPr lang="ru-RU" sz="1300" b="0" u="none" strike="noStrike" dirty="0">
                <a:solidFill>
                  <a:srgbClr val="000000"/>
                </a:solidFill>
                <a:uFillTx/>
                <a:latin typeface="Arial"/>
                <a:ea typeface="DejaVu Sans"/>
              </a:rPr>
              <a:t>.</a:t>
            </a:r>
            <a:endParaRPr lang="ru-RU" sz="13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Пятно 1 3"/>
          <p:cNvSpPr/>
          <p:nvPr/>
        </p:nvSpPr>
        <p:spPr>
          <a:xfrm>
            <a:off x="2345052" y="170979"/>
            <a:ext cx="5390519" cy="1656184"/>
          </a:xfrm>
          <a:prstGeom prst="irregularSeal1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397939" y="724949"/>
            <a:ext cx="3212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</a:pPr>
            <a:r>
              <a:rPr lang="ru-RU" sz="2800" b="1" dirty="0">
                <a:solidFill>
                  <a:srgbClr val="000000"/>
                </a:solidFill>
              </a:rPr>
              <a:t>Новизна проекта</a:t>
            </a:r>
            <a:endParaRPr lang="ru-RU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580;p 3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108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" name="Прямоугольник 47"/>
          <p:cNvSpPr/>
          <p:nvPr/>
        </p:nvSpPr>
        <p:spPr>
          <a:xfrm>
            <a:off x="-72256" y="1827163"/>
            <a:ext cx="10079280" cy="4410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ru-RU" sz="20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3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600" u="none" strike="noStrike" dirty="0">
                <a:uFillTx/>
                <a:latin typeface="Times New Roman" pitchFamily="18" charset="0"/>
                <a:ea typeface="DejaVu Sans"/>
                <a:cs typeface="Times New Roman" pitchFamily="18" charset="0"/>
              </a:rPr>
              <a:t>Активизация деятельности </a:t>
            </a:r>
            <a:endParaRPr lang="ru-RU" sz="3600" u="none" strike="noStrike" dirty="0" smtClean="0">
              <a:uFillTx/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3600" u="none" strike="noStrike" dirty="0" smtClean="0">
                <a:uFillTx/>
                <a:latin typeface="Times New Roman" pitchFamily="18" charset="0"/>
                <a:ea typeface="DejaVu Sans"/>
                <a:cs typeface="Times New Roman" pitchFamily="18" charset="0"/>
              </a:rPr>
              <a:t>по </a:t>
            </a:r>
            <a:r>
              <a:rPr lang="ru-RU" sz="3600" u="none" strike="noStrike" dirty="0">
                <a:uFillTx/>
                <a:latin typeface="Times New Roman" pitchFamily="18" charset="0"/>
                <a:ea typeface="DejaVu Sans"/>
                <a:cs typeface="Times New Roman" pitchFamily="18" charset="0"/>
              </a:rPr>
              <a:t>благоустройству, озеленению </a:t>
            </a:r>
            <a:endParaRPr lang="ru-RU" sz="3600" u="none" strike="noStrike" dirty="0" smtClean="0">
              <a:uFillTx/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3600" u="none" strike="noStrike" dirty="0" smtClean="0">
                <a:uFillTx/>
                <a:latin typeface="Times New Roman" pitchFamily="18" charset="0"/>
                <a:ea typeface="DejaVu Sans"/>
                <a:cs typeface="Times New Roman" pitchFamily="18" charset="0"/>
              </a:rPr>
              <a:t>и </a:t>
            </a:r>
            <a:r>
              <a:rPr lang="ru-RU" sz="3600" u="none" strike="noStrike" dirty="0">
                <a:uFillTx/>
                <a:latin typeface="Times New Roman" pitchFamily="18" charset="0"/>
                <a:ea typeface="DejaVu Sans"/>
                <a:cs typeface="Times New Roman" pitchFamily="18" charset="0"/>
              </a:rPr>
              <a:t>улучшению территории школьного </a:t>
            </a:r>
            <a:r>
              <a:rPr lang="ru-RU" sz="3600" u="none" strike="noStrike" dirty="0" smtClean="0">
                <a:uFillTx/>
                <a:latin typeface="Times New Roman" pitchFamily="18" charset="0"/>
                <a:ea typeface="DejaVu Sans"/>
                <a:cs typeface="Times New Roman" pitchFamily="18" charset="0"/>
              </a:rPr>
              <a:t>двора</a:t>
            </a:r>
            <a:endParaRPr lang="ru-RU" sz="3600" u="none" strike="noStrike" dirty="0">
              <a:uFillTx/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endParaRPr lang="ru-RU" u="none" strike="noStrike" dirty="0">
              <a:solidFill>
                <a:srgbClr val="000000"/>
              </a:solidFill>
              <a:uFillTx/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endParaRPr lang="ru-RU" sz="3200" u="none" strike="noStrike" dirty="0">
              <a:solidFill>
                <a:srgbClr val="000000"/>
              </a:solidFill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ятно 1 3"/>
          <p:cNvSpPr/>
          <p:nvPr/>
        </p:nvSpPr>
        <p:spPr>
          <a:xfrm>
            <a:off x="2664048" y="170980"/>
            <a:ext cx="4392488" cy="1512168"/>
          </a:xfrm>
          <a:prstGeom prst="irregularSeal1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70755" y="642780"/>
            <a:ext cx="2625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dirty="0">
                <a:latin typeface="Times New Roman"/>
              </a:rPr>
              <a:t>Цель проекта: </a:t>
            </a:r>
            <a:endParaRPr lang="ru-RU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580;p 4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" name="Прямоугольник 50"/>
          <p:cNvSpPr/>
          <p:nvPr/>
        </p:nvSpPr>
        <p:spPr>
          <a:xfrm>
            <a:off x="143768" y="1107083"/>
            <a:ext cx="10079280" cy="431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r>
              <a:rPr lang="ru-RU" sz="2400" dirty="0"/>
              <a:t>1. Сохранение и укрепление здоровья детей и молодежи, привитие здорового образа жизни и профилактика опорно-двигательных, простудных и других заболеваний;</a:t>
            </a:r>
          </a:p>
          <a:p>
            <a:r>
              <a:rPr lang="ru-RU" sz="2400" dirty="0"/>
              <a:t>2. Создание обстановки психологического комфорта и безопасности для учащихся школы;</a:t>
            </a:r>
          </a:p>
          <a:p>
            <a:r>
              <a:rPr lang="ru-RU" sz="2400" dirty="0"/>
              <a:t>3. Организация занятости обучающихся посредством участия в организации мероприятий на спортивной площадке;</a:t>
            </a:r>
          </a:p>
          <a:p>
            <a:r>
              <a:rPr lang="ru-RU" sz="2400" dirty="0"/>
              <a:t>4.  Борьба с гиподинамией и зависимостью от гаджетов у обучающихся во время учебного процесса посредством проведения спортивных перемен</a:t>
            </a:r>
            <a:r>
              <a:rPr lang="ru-RU" sz="2400" dirty="0" smtClean="0"/>
              <a:t>;</a:t>
            </a:r>
            <a:endParaRPr lang="ru-RU" sz="2400" dirty="0"/>
          </a:p>
        </p:txBody>
      </p:sp>
      <p:sp>
        <p:nvSpPr>
          <p:cNvPr id="4" name="Пятно 1 3"/>
          <p:cNvSpPr/>
          <p:nvPr/>
        </p:nvSpPr>
        <p:spPr>
          <a:xfrm>
            <a:off x="2952080" y="242987"/>
            <a:ext cx="4032448" cy="1368152"/>
          </a:xfrm>
          <a:prstGeom prst="irregularSeal1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176216" y="609259"/>
            <a:ext cx="15783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dirty="0">
                <a:solidFill>
                  <a:srgbClr val="000000"/>
                </a:solidFill>
              </a:rPr>
              <a:t>Задачи: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580;p 4" descr="Описание: Описание: герб"/>
          <p:cNvPicPr/>
          <p:nvPr/>
        </p:nvPicPr>
        <p:blipFill>
          <a:blip r:embed="rId2"/>
          <a:stretch/>
        </p:blipFill>
        <p:spPr>
          <a:xfrm>
            <a:off x="0" y="360"/>
            <a:ext cx="1213200" cy="128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" name="Прямоугольник 50"/>
          <p:cNvSpPr/>
          <p:nvPr/>
        </p:nvSpPr>
        <p:spPr>
          <a:xfrm>
            <a:off x="71760" y="1971179"/>
            <a:ext cx="10079280" cy="345518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r>
              <a:rPr lang="ru-RU" sz="2400" dirty="0" smtClean="0"/>
              <a:t>6</a:t>
            </a:r>
            <a:r>
              <a:rPr lang="ru-RU" sz="2400" dirty="0"/>
              <a:t>. Способствование усвоению детьми знаний и навыков о системе ВФСК «ГТО», к стремлению к сдаче норм ГТО;</a:t>
            </a:r>
          </a:p>
          <a:p>
            <a:r>
              <a:rPr lang="ru-RU" sz="2400" dirty="0"/>
              <a:t>7. Создание на территории школьного двора благоприятных условий для отдыха, а также для проведения внеклассных занятий;</a:t>
            </a:r>
          </a:p>
          <a:p>
            <a:r>
              <a:rPr lang="ru-RU" sz="2400" dirty="0"/>
              <a:t>8. Обучение школьников практическим способам и методам благоустройства территории, внедрения современных достижений в области ландшафтного дизайна;</a:t>
            </a:r>
          </a:p>
          <a:p>
            <a:r>
              <a:rPr lang="ru-RU" sz="2400" dirty="0"/>
              <a:t>9. Формирование у участников образовательного процесса активной жизненной позиции</a:t>
            </a:r>
            <a:r>
              <a:rPr lang="ru-RU" dirty="0"/>
              <a:t>.</a:t>
            </a:r>
          </a:p>
          <a:p>
            <a:pPr algn="ctr">
              <a:lnSpc>
                <a:spcPct val="100000"/>
              </a:lnSpc>
            </a:pPr>
            <a:endParaRPr lang="ru-RU" sz="20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67904" y="500370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5. Формирование у учеников МБОУ «Гимназия №2»» общей культуры, организация содержательного досуга, ценностного отношения к своему здоровью и здоровому образу жизни;</a:t>
            </a:r>
          </a:p>
        </p:txBody>
      </p:sp>
    </p:spTree>
    <p:extLst>
      <p:ext uri="{BB962C8B-B14F-4D97-AF65-F5344CB8AC3E}">
        <p14:creationId xmlns:p14="http://schemas.microsoft.com/office/powerpoint/2010/main" val="87100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</TotalTime>
  <Words>709</Words>
  <Application>Microsoft Office PowerPoint</Application>
  <PresentationFormat>Произвольный</PresentationFormat>
  <Paragraphs>235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Office</vt:lpstr>
      <vt:lpstr>Office</vt:lpstr>
      <vt:lpstr>Office</vt:lpstr>
      <vt:lpstr>Office</vt:lpstr>
      <vt:lpstr>ВЫШНЕВОЛОЦКИЙ ГОРОДСКОЙ ОКРУГ  МБОУ ГИМНАЗИЯ №2</vt:lpstr>
      <vt:lpstr>ВЫШНЕВОЛОЦКИЙ ГОРОДСКОЙ ОКРУГ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ТРЕНАЖЕРЫ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ВЫШНЕВОЛОЦКИЙ ГОРОДСКОЙ ОКРУГ  МБОУ ГИМНАЗИЯ №2</dc:title>
  <dc:creator>Алеся</dc:creator>
  <cp:lastModifiedBy>Алеся</cp:lastModifiedBy>
  <cp:revision>22</cp:revision>
  <dcterms:created xsi:type="dcterms:W3CDTF">2025-01-09T22:51:26Z</dcterms:created>
  <dcterms:modified xsi:type="dcterms:W3CDTF">2025-01-12T17:28:30Z</dcterms:modified>
  <dc:language>ru-RU</dc:language>
</cp:coreProperties>
</file>